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sldIdLst>
    <p:sldId id="256" r:id="rId5"/>
    <p:sldId id="266" r:id="rId6"/>
    <p:sldId id="295" r:id="rId7"/>
    <p:sldId id="1461" r:id="rId8"/>
    <p:sldId id="1457" r:id="rId9"/>
    <p:sldId id="1453" r:id="rId10"/>
    <p:sldId id="1458" r:id="rId11"/>
    <p:sldId id="1460" r:id="rId12"/>
    <p:sldId id="1459" r:id="rId13"/>
    <p:sldId id="1493" r:id="rId14"/>
    <p:sldId id="1494" r:id="rId15"/>
    <p:sldId id="1489" r:id="rId16"/>
    <p:sldId id="1492" r:id="rId17"/>
    <p:sldId id="1462" r:id="rId18"/>
    <p:sldId id="1463" r:id="rId19"/>
    <p:sldId id="1464" r:id="rId20"/>
    <p:sldId id="1486" r:id="rId21"/>
    <p:sldId id="1465" r:id="rId22"/>
    <p:sldId id="1468" r:id="rId23"/>
    <p:sldId id="1480" r:id="rId24"/>
    <p:sldId id="1481" r:id="rId25"/>
    <p:sldId id="1482" r:id="rId26"/>
    <p:sldId id="1483" r:id="rId27"/>
    <p:sldId id="1484" r:id="rId28"/>
    <p:sldId id="1485" r:id="rId29"/>
    <p:sldId id="1473" r:id="rId30"/>
    <p:sldId id="1470" r:id="rId31"/>
    <p:sldId id="1472" r:id="rId32"/>
    <p:sldId id="1474" r:id="rId33"/>
    <p:sldId id="1475" r:id="rId34"/>
    <p:sldId id="1476" r:id="rId35"/>
    <p:sldId id="1477" r:id="rId36"/>
    <p:sldId id="1478" r:id="rId37"/>
    <p:sldId id="1479" r:id="rId38"/>
    <p:sldId id="1487" r:id="rId39"/>
    <p:sldId id="1488" r:id="rId40"/>
    <p:sldId id="1490" r:id="rId41"/>
    <p:sldId id="1491" r:id="rId42"/>
    <p:sldId id="1511" r:id="rId43"/>
    <p:sldId id="1512" r:id="rId44"/>
    <p:sldId id="1510" r:id="rId45"/>
    <p:sldId id="1496" r:id="rId46"/>
    <p:sldId id="1497" r:id="rId47"/>
    <p:sldId id="1498" r:id="rId48"/>
    <p:sldId id="1500" r:id="rId49"/>
    <p:sldId id="1505" r:id="rId50"/>
    <p:sldId id="1506" r:id="rId51"/>
    <p:sldId id="1507" r:id="rId52"/>
    <p:sldId id="1508" r:id="rId53"/>
    <p:sldId id="1513" r:id="rId54"/>
    <p:sldId id="1509" r:id="rId55"/>
    <p:sldId id="271" r:id="rId56"/>
    <p:sldId id="27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C42"/>
    <a:srgbClr val="DDD4CC"/>
    <a:srgbClr val="B2B5B4"/>
    <a:srgbClr val="89898B"/>
    <a:srgbClr val="FEA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6:22:54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2917E-9A01-4C2E-A171-89779165AC0B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45F1-C6AC-42FF-996F-642B8E7499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909271"/>
            <a:ext cx="6854092" cy="9957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37482"/>
            <a:ext cx="6854092" cy="88362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312749"/>
            <a:ext cx="6594963" cy="8522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DD4CC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99385" y="5314705"/>
            <a:ext cx="2149230" cy="49847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DDD4C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995614" y="6405195"/>
            <a:ext cx="2510694" cy="26454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8153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D4CC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D4CC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6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5849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398963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 Point Template Backgrounds_New Branding_PMS2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27978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Template Backgrounds_New Branding_PMS2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249579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3230" y="1600200"/>
            <a:ext cx="6283570" cy="4525963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03475" y="1514475"/>
            <a:ext cx="6283325" cy="4795838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Point Template Backgrounds_New Branding_PMS28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3230" y="1600200"/>
            <a:ext cx="6283570" cy="4525963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0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Point Template Backgrounds_New Branding_PMS28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03475" y="1514475"/>
            <a:ext cx="6283325" cy="4795838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lu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788507" y="640519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7080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4" r:id="rId6"/>
    <p:sldLayoutId id="2147483665" r:id="rId7"/>
    <p:sldLayoutId id="2147483671" r:id="rId8"/>
    <p:sldLayoutId id="2147483672" r:id="rId9"/>
    <p:sldLayoutId id="2147483666" r:id="rId10"/>
    <p:sldLayoutId id="2147483667" r:id="rId11"/>
    <p:sldLayoutId id="21474836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buzz.com/smishing-vishing-phishing-3-types-fraud-need-safeguard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l.com/article/how-strong-is-your-password-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418" y="2433271"/>
            <a:ext cx="6854092" cy="995729"/>
          </a:xfrm>
        </p:spPr>
        <p:txBody>
          <a:bodyPr>
            <a:normAutofit fontScale="90000"/>
          </a:bodyPr>
          <a:lstStyle/>
          <a:p>
            <a:r>
              <a:rPr lang="en-US" dirty="0"/>
              <a:t>Log on @ Lunch</a:t>
            </a:r>
            <a:br>
              <a:rPr lang="en-US" dirty="0"/>
            </a:br>
            <a:r>
              <a:rPr lang="en-US" dirty="0"/>
              <a:t>Cybersecurity Awareness Month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8571" y="5661165"/>
            <a:ext cx="6594963" cy="498475"/>
          </a:xfrm>
        </p:spPr>
        <p:txBody>
          <a:bodyPr>
            <a:normAutofit/>
          </a:bodyPr>
          <a:lstStyle/>
          <a:p>
            <a:r>
              <a:rPr lang="en-US" dirty="0"/>
              <a:t>Bryan McLaughlin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10/19/21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06052" y="6374373"/>
            <a:ext cx="3249400" cy="264541"/>
          </a:xfrm>
        </p:spPr>
        <p:txBody>
          <a:bodyPr/>
          <a:lstStyle/>
          <a:p>
            <a:r>
              <a:rPr lang="en-US" sz="1600" dirty="0" err="1">
                <a:solidFill>
                  <a:schemeClr val="bg1"/>
                </a:solidFill>
              </a:rPr>
              <a:t>DoIT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8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C4971-6B13-4663-ACE0-E004086E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ED1EA-CFAA-4990-A144-1C235768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789B9-7E06-4A9B-9EC2-73947FDCD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10" y="345345"/>
            <a:ext cx="7382905" cy="522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86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C4971-6B13-4663-ACE0-E004086E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ED1EA-CFAA-4990-A144-1C235768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A8DC8-B4B1-4CD7-81A3-066304944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49" y="199969"/>
            <a:ext cx="4577787" cy="6161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07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signs of a phishing email:</a:t>
            </a:r>
          </a:p>
          <a:p>
            <a:pPr lvl="1"/>
            <a:endParaRPr lang="en-US" dirty="0"/>
          </a:p>
          <a:p>
            <a:pPr lvl="1"/>
            <a:r>
              <a:rPr lang="en-US" sz="4000" b="1" dirty="0">
                <a:solidFill>
                  <a:srgbClr val="FF0000"/>
                </a:solidFill>
              </a:rPr>
              <a:t>Sense of Urgency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Phishing email?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98591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C4971-6B13-4663-ACE0-E004086E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ED1EA-CFAA-4990-A144-1C235768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70A89-BAC4-48C2-A6C1-AF9E0092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2" y="1150325"/>
            <a:ext cx="8699655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2AECC5-D26F-43DA-989A-B33164CCD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2815" y="362379"/>
            <a:ext cx="7175732" cy="51958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2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A03DB-569F-423F-B6EC-46858948F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5783"/>
            <a:ext cx="8556199" cy="56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signs of a phishing email:</a:t>
            </a:r>
          </a:p>
          <a:p>
            <a:pPr lvl="1"/>
            <a:endParaRPr lang="en-US" dirty="0"/>
          </a:p>
          <a:p>
            <a:pPr lvl="1"/>
            <a:r>
              <a:rPr lang="en-US" sz="4000" b="1" dirty="0">
                <a:solidFill>
                  <a:srgbClr val="FF0000"/>
                </a:solidFill>
              </a:rPr>
              <a:t>Suspicious Links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Phishing email?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409873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Re-written Links</a:t>
            </a:r>
            <a:endParaRPr lang="en-US" sz="4000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Phishing email?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39F25-0772-49BB-B533-77576D58F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020" y="2653150"/>
            <a:ext cx="5488669" cy="27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1DD8C-A182-47AD-81B8-12B4CE392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02" y="988951"/>
            <a:ext cx="8573669" cy="3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1D9B-46E9-4011-92D0-CDBE5A87A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30" y="988951"/>
            <a:ext cx="8595405" cy="38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0306"/>
            <a:ext cx="8229600" cy="352342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most common security mistakes that are seen on campus.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Not understanding Phishing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Easy to guess passwords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Not using a password vault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the Division of IT is doing to protect the campus.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Continuing Security Awareness Training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Student MFA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Security Operations Center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Improved vulnerability management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Enhanced network security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Improved Identity and Access Management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2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F39DA9-3093-4723-9D0B-8D8F61C73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72200"/>
            <a:ext cx="2510694" cy="468627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11277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261D1-8394-455A-A019-58F0EDFCD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4" y="109073"/>
            <a:ext cx="7305091" cy="5811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36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1B014-4827-40CB-84B9-FB461B7D7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9" y="184546"/>
            <a:ext cx="7113160" cy="5551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4279C-E54A-4E51-B46F-1BE9D3DA9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46974"/>
            <a:ext cx="4292943" cy="3170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414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BFD68-0111-4E57-B74C-6B5F477F8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46" y="383685"/>
            <a:ext cx="8479744" cy="487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77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5CE1F-557E-4292-A2F7-E8258DA0E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9" y="471135"/>
            <a:ext cx="8312327" cy="4786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86436-7C41-49CD-BFDA-F07398F73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833" y="608414"/>
            <a:ext cx="4014150" cy="3733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074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5C2A56-3230-4874-8CC2-6DD71D2A1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69" y="70005"/>
            <a:ext cx="7359072" cy="5942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886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55801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A3AE5-9513-46C8-AEE8-9C29BB164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7" y="77675"/>
            <a:ext cx="6859498" cy="5618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73708-264D-4E1F-8814-820A71FC2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54" y="1604078"/>
            <a:ext cx="4862245" cy="2929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377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Is this a phishing Email?</a:t>
            </a:r>
            <a:endParaRPr lang="en-US" sz="4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Phishing email?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437517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680EB-B904-482D-AF84-301678CB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00" y="121672"/>
            <a:ext cx="6671399" cy="661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776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FD3D-6256-4889-873E-A0292215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35" y="126080"/>
            <a:ext cx="6570840" cy="6514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BD1505-97C2-442B-B467-99DB54CCB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75396"/>
            <a:ext cx="4279623" cy="1508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10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6D790-C11B-4F82-9525-7204233B5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090" y="0"/>
            <a:ext cx="56778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01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F27B6D0-C12C-45DE-A65F-0050F62B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506719"/>
            <a:ext cx="8229600" cy="628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 fraudulent practice of sending emails purporting to be from reputable companies in order to induce individuals to reveal personal information, such as passwords and credit card numbers.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BB6D472-B0D0-4DD7-90F2-90234884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44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Phishing</a:t>
            </a:r>
            <a:endParaRPr lang="en-US" sz="36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FD7E12-72E0-4724-8924-8CCEC6CE582D}"/>
              </a:ext>
            </a:extLst>
          </p:cNvPr>
          <p:cNvSpPr txBox="1">
            <a:spLocks/>
          </p:cNvSpPr>
          <p:nvPr/>
        </p:nvSpPr>
        <p:spPr>
          <a:xfrm>
            <a:off x="158970" y="6172200"/>
            <a:ext cx="2510694" cy="46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DD4CC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Security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7CE0BFE-65B2-4A09-B0F8-EEDACD17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633" y="2851569"/>
            <a:ext cx="4012734" cy="25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8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45676-B6DF-4F59-ADBD-5EC698D5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478" y="0"/>
            <a:ext cx="570304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B4428-95CC-46E9-AB89-DC8CF26CD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476" y="1727434"/>
            <a:ext cx="3595029" cy="884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807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E4C1E-57B3-4844-A396-4D8CCB193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55" y="175694"/>
            <a:ext cx="6506483" cy="5906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551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5104D-AE2C-4DBC-9579-AFD3640CF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46" y="136253"/>
            <a:ext cx="6449325" cy="614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735C5-2DC9-40B1-805B-125F0C047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710" y="577265"/>
            <a:ext cx="3684416" cy="183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044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7ABA0-3644-4AEF-B7CD-2E1DAB7F2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64" y="454610"/>
            <a:ext cx="8468907" cy="5172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956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FDB2A-158B-4464-BDCB-4BF00EAF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2" y="383550"/>
            <a:ext cx="8507012" cy="4782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0F411-C51F-41AF-993A-61803F425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348" y="775982"/>
            <a:ext cx="4066864" cy="2248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3207EA-A964-48BF-AA5C-F5E44100B1B1}"/>
                  </a:ext>
                </a:extLst>
              </p14:cNvPr>
              <p14:cNvContentPartPr/>
              <p14:nvPr/>
            </p14:nvContentPartPr>
            <p14:xfrm>
              <a:off x="-923159" y="411845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3207EA-A964-48BF-AA5C-F5E44100B1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2159" y="410981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3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2CFE3-B422-48B4-B31D-9DD4D8942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0" y="511017"/>
            <a:ext cx="7506748" cy="454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958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0537F-BCFE-4831-B348-3330ABE81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70" y="712109"/>
            <a:ext cx="8678486" cy="4496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152F0-30D0-4441-A3A0-F4D4FFDA6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087" y="2696114"/>
            <a:ext cx="3776943" cy="2271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9171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4A6CB-956E-4638-90BB-E85EF990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396" y="345778"/>
            <a:ext cx="5933747" cy="6166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437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FF34E-925F-4345-94C5-B75931DEE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53" y="68743"/>
            <a:ext cx="7027209" cy="5783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77F9B-B2BB-4A30-B0BC-029C45A81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101" y="324921"/>
            <a:ext cx="4151162" cy="2550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6072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 aware of phishing emails with file attachments</a:t>
            </a:r>
          </a:p>
          <a:p>
            <a:pPr lvl="1"/>
            <a:r>
              <a:rPr lang="en-US" sz="3600" dirty="0"/>
              <a:t>NEVER open an attachment that you were not explicitly expecting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dangerous Phishing Emails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126641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signs of a phishing email:</a:t>
            </a:r>
          </a:p>
          <a:p>
            <a:pPr lvl="1"/>
            <a:endParaRPr lang="en-US" dirty="0"/>
          </a:p>
          <a:p>
            <a:pPr lvl="1"/>
            <a:r>
              <a:rPr lang="en-US" sz="4000" b="1" dirty="0">
                <a:solidFill>
                  <a:srgbClr val="FF0000"/>
                </a:solidFill>
              </a:rPr>
              <a:t>Suspicious From Address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Phishing email?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612830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 aware of phishing emails from internal accounts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dangerous Phishing Emails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FB983-2C71-479C-8D0B-76AF01B6C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49" y="2783998"/>
            <a:ext cx="7821116" cy="328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EF2C0-01E0-436A-8243-83ABF4DEA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673" y="2718033"/>
            <a:ext cx="4338011" cy="1233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414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Strong Passwords</a:t>
            </a:r>
          </a:p>
        </p:txBody>
      </p:sp>
    </p:spTree>
    <p:extLst>
      <p:ext uri="{BB962C8B-B14F-4D97-AF65-F5344CB8AC3E}">
        <p14:creationId xmlns:p14="http://schemas.microsoft.com/office/powerpoint/2010/main" val="1399576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Passwords MUST be easy to remember but hard to guess.</a:t>
            </a:r>
          </a:p>
          <a:p>
            <a:r>
              <a:rPr lang="en-US" dirty="0"/>
              <a:t>Length is better than complexity.</a:t>
            </a:r>
          </a:p>
          <a:p>
            <a:r>
              <a:rPr lang="en-US" dirty="0"/>
              <a:t>Must change your password to something completely different that previous password.</a:t>
            </a:r>
          </a:p>
          <a:p>
            <a:r>
              <a:rPr lang="en-US" dirty="0"/>
              <a:t>Don’t use your BLUE password elsewhere.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Passwords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973303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3204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Passphrase, passphrase, passphrase</a:t>
            </a:r>
          </a:p>
          <a:p>
            <a:pPr lvl="1"/>
            <a:r>
              <a:rPr lang="en-US" sz="2400" i="1" dirty="0"/>
              <a:t>a string of words that must be used to gain access to a computer system or service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horse blue3 Acrobat shoe </a:t>
            </a:r>
            <a:r>
              <a:rPr lang="en-US" sz="2800" dirty="0"/>
              <a:t>(24 chars)</a:t>
            </a:r>
          </a:p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chinaStaybrownelephant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en-US" sz="2800" dirty="0"/>
              <a:t> (23 chars)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violin 5chimps Drum Oysters </a:t>
            </a:r>
            <a:r>
              <a:rPr lang="en-US" sz="2800" dirty="0"/>
              <a:t>(27 chars)</a:t>
            </a:r>
          </a:p>
          <a:p>
            <a:endParaRPr lang="en-US" sz="2800" dirty="0"/>
          </a:p>
          <a:p>
            <a:r>
              <a:rPr lang="en-US" sz="2800" dirty="0"/>
              <a:t>Bad passphrases use words too related to each other or too personal</a:t>
            </a:r>
          </a:p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My birthday is Aug. 13</a:t>
            </a:r>
            <a:r>
              <a:rPr lang="en-US" sz="2400" baseline="30000" dirty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/>
              <a:t>(BAD PASSPHRASE)</a:t>
            </a:r>
          </a:p>
          <a:p>
            <a:pPr lvl="1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Blue green Red yellow1 </a:t>
            </a:r>
            <a:r>
              <a:rPr lang="en-US" sz="2400" dirty="0"/>
              <a:t>(BAD PASSPHRASE)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Guess Passwords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313660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320444"/>
          </a:xfrm>
        </p:spPr>
        <p:txBody>
          <a:bodyPr>
            <a:normAutofit/>
          </a:bodyPr>
          <a:lstStyle/>
          <a:p>
            <a:r>
              <a:rPr lang="en-US" sz="2400" dirty="0"/>
              <a:t>Change your password every six months, or</a:t>
            </a:r>
          </a:p>
          <a:p>
            <a:r>
              <a:rPr lang="en-US" sz="2400" dirty="0"/>
              <a:t>If you suspect your password has been compromised.</a:t>
            </a:r>
          </a:p>
          <a:p>
            <a:endParaRPr lang="en-US" sz="2400" dirty="0"/>
          </a:p>
          <a:p>
            <a:r>
              <a:rPr lang="en-US" sz="2400" dirty="0"/>
              <a:t>ALWAYS change your password to something completely different</a:t>
            </a:r>
          </a:p>
          <a:p>
            <a:pPr lvl="1"/>
            <a:r>
              <a:rPr lang="en-US" sz="2000" dirty="0"/>
              <a:t>I like strawb3rry ice cream (Decent 27 char passphrase)</a:t>
            </a:r>
          </a:p>
          <a:p>
            <a:pPr lvl="1"/>
            <a:r>
              <a:rPr lang="en-US" sz="2000" dirty="0"/>
              <a:t>I like strawb3rry ice cream2 (BAD 28 char passphrase)</a:t>
            </a:r>
          </a:p>
          <a:p>
            <a:pPr lvl="1"/>
            <a:r>
              <a:rPr lang="en-US" sz="2000" dirty="0"/>
              <a:t>I like strawberry ice cream3 (ROTTEN passphrase)</a:t>
            </a:r>
          </a:p>
          <a:p>
            <a:pPr lvl="1"/>
            <a:r>
              <a:rPr lang="en-US" sz="2000" dirty="0"/>
              <a:t>I like strawb3rry ice cream4 (HORRIBLE passphrase)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you Password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106525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365130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3600" dirty="0"/>
              <a:t>Never reuse your BLUE password on other sites.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use your BLUE password elsewhere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66551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087536"/>
          </a:xfrm>
        </p:spPr>
        <p:txBody>
          <a:bodyPr>
            <a:normAutofit/>
          </a:bodyPr>
          <a:lstStyle/>
          <a:p>
            <a:r>
              <a:rPr lang="en-US" dirty="0"/>
              <a:t>A password vault can ease password sprawl.</a:t>
            </a:r>
          </a:p>
          <a:p>
            <a:r>
              <a:rPr lang="en-US" dirty="0"/>
              <a:t>A password vault can improve password strength.</a:t>
            </a:r>
          </a:p>
          <a:p>
            <a:r>
              <a:rPr lang="en-US" dirty="0"/>
              <a:t>A password vault can improve and speed password use.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Using a Password Vault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176444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087536"/>
          </a:xfrm>
        </p:spPr>
        <p:txBody>
          <a:bodyPr>
            <a:normAutofit/>
          </a:bodyPr>
          <a:lstStyle/>
          <a:p>
            <a:r>
              <a:rPr lang="en-US" dirty="0"/>
              <a:t>Could require you to only remember 2-3 passwords, allowing the vault to remember the rest.</a:t>
            </a:r>
          </a:p>
          <a:p>
            <a:r>
              <a:rPr lang="en-US" dirty="0"/>
              <a:t>Can securely ‘enter’ passwords on your behalf</a:t>
            </a:r>
          </a:p>
          <a:p>
            <a:r>
              <a:rPr lang="en-US" dirty="0"/>
              <a:t>Is far more secure that writing them down or reusing the same password.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Vault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19938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087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Vault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41FCFEA-559D-4FFC-9A73-3234BC0A4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6" y="1302756"/>
            <a:ext cx="7531798" cy="533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3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087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Vault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D0CE0F-67F9-4431-A27D-EFAFC1FD9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391" y="1387231"/>
            <a:ext cx="4963218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6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4F8B92DA-0FBE-414D-9475-2F8681BC3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936B74-220E-43DF-9697-6FB7F24C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AE9A-D3A0-4CD5-8279-B587B1780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6369C-897A-48B0-BE0C-697186AB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03" y="217173"/>
            <a:ext cx="4532651" cy="57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3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7C0EE-189F-4ECE-8C69-05F15579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the Division of IT is doing to protect the campus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2E8FA-F299-4D62-9434-7B229566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31617-151D-458D-B096-12CE267831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9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E6BD87-E630-4867-9C7A-1A37B69C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89497" y="0"/>
            <a:ext cx="10722994" cy="60316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89D3-E4D4-4BA7-A3DB-AD44FAE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43519" cy="4087536"/>
          </a:xfrm>
        </p:spPr>
        <p:txBody>
          <a:bodyPr>
            <a:normAutofit/>
          </a:bodyPr>
          <a:lstStyle/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Continuing Security Awareness Training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Student MFA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Security Operations Center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Improved vulnerability management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Enhanced network security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Improved Identity and Access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CC2B7-23FA-4260-8CCF-4EAE8DF0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DoIT Doing?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E90C4-B09E-467C-9AFE-418C91A69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610576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463F-8874-174B-B965-65D290BC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CE1419-3DAC-7345-A451-77FBAB3BE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22504"/>
            <a:ext cx="2510694" cy="518323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59BD6A-D689-4A17-A901-38A7C6DBE5D6}"/>
              </a:ext>
            </a:extLst>
          </p:cNvPr>
          <p:cNvSpPr txBox="1">
            <a:spLocks/>
          </p:cNvSpPr>
          <p:nvPr/>
        </p:nvSpPr>
        <p:spPr>
          <a:xfrm>
            <a:off x="11422857" y="6322218"/>
            <a:ext cx="300039" cy="245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2BB2BD-B44B-4694-843F-315C29B37406}" type="slidenum">
              <a:rPr lang="en-ID" smtClean="0"/>
              <a:pPr/>
              <a:t>52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388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44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07B08078-652F-40AE-9AFE-3AD9B1D0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F27B6D0-C12C-45DE-A65F-0050F62B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406051"/>
            <a:ext cx="8229600" cy="628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BB6D472-B0D0-4DD7-90F2-90234884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447"/>
            <a:ext cx="8229600" cy="857250"/>
          </a:xfrm>
        </p:spPr>
        <p:txBody>
          <a:bodyPr>
            <a:normAutofit/>
          </a:bodyPr>
          <a:lstStyle/>
          <a:p>
            <a:r>
              <a:rPr lang="en-US" sz="2200" b="1" dirty="0"/>
              <a:t>Strong Passwords</a:t>
            </a:r>
            <a:endParaRPr lang="en-US" sz="2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FD7E12-72E0-4724-8924-8CCEC6CE582D}"/>
              </a:ext>
            </a:extLst>
          </p:cNvPr>
          <p:cNvSpPr txBox="1">
            <a:spLocks/>
          </p:cNvSpPr>
          <p:nvPr/>
        </p:nvSpPr>
        <p:spPr>
          <a:xfrm>
            <a:off x="158970" y="6172200"/>
            <a:ext cx="2510694" cy="46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DD4CC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E2DF0-49B2-431B-9084-B4E0045AC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63" y="360308"/>
            <a:ext cx="7792537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035C072-F3B2-455E-B530-9AD9BFBD43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CF8184-5450-406F-B203-25E9128E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71A06-E0AA-4490-BEFE-4651271C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F14AF-F414-4B5C-9294-0575267D2D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8F9EC-376F-4BC1-AEA7-D9C7ACDAD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63" y="721452"/>
            <a:ext cx="8699437" cy="35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signs of a phishing email:</a:t>
            </a:r>
          </a:p>
          <a:p>
            <a:pPr lvl="1"/>
            <a:endParaRPr lang="en-US" dirty="0"/>
          </a:p>
          <a:p>
            <a:pPr lvl="1"/>
            <a:r>
              <a:rPr lang="en-US" sz="4000" b="1" dirty="0">
                <a:solidFill>
                  <a:srgbClr val="FF0000"/>
                </a:solidFill>
              </a:rPr>
              <a:t>Generic Greeting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Phishing email?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88930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C4971-6B13-4663-ACE0-E004086E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ED1EA-CFAA-4990-A144-1C235768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BB9D59-421C-430C-AC84-53A06CF18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82" y="775982"/>
            <a:ext cx="7629272" cy="3870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75824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 Facets">
  <a:themeElements>
    <a:clrScheme name="Creighton Blue">
      <a:dk1>
        <a:srgbClr val="00263E"/>
      </a:dk1>
      <a:lt1>
        <a:srgbClr val="FFFFFF"/>
      </a:lt1>
      <a:dk2>
        <a:srgbClr val="53565A"/>
      </a:dk2>
      <a:lt2>
        <a:srgbClr val="C8C9C7"/>
      </a:lt2>
      <a:accent1>
        <a:srgbClr val="B9975B"/>
      </a:accent1>
      <a:accent2>
        <a:srgbClr val="F2A900"/>
      </a:accent2>
      <a:accent3>
        <a:srgbClr val="EEDC00"/>
      </a:accent3>
      <a:accent4>
        <a:srgbClr val="00B388"/>
      </a:accent4>
      <a:accent5>
        <a:srgbClr val="00A9E0"/>
      </a:accent5>
      <a:accent6>
        <a:srgbClr val="00558C"/>
      </a:accent6>
      <a:hlink>
        <a:srgbClr val="00558C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M Committee Presentation 10-23-2019 Docs.potx" id="{7E649791-2878-49FD-8717-D575E61F6D78}" vid="{81E109E7-F7FD-4713-8302-D1E4EA9CF0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60ABE328F0F4F8A0EC2EECAFA1E07" ma:contentTypeVersion="4" ma:contentTypeDescription="Create a new document." ma:contentTypeScope="" ma:versionID="fd6e2d33c7bb3f6d93f4ea5573e5d891">
  <xsd:schema xmlns:xsd="http://www.w3.org/2001/XMLSchema" xmlns:xs="http://www.w3.org/2001/XMLSchema" xmlns:p="http://schemas.microsoft.com/office/2006/metadata/properties" xmlns:ns2="7c8d08c6-e58e-459c-ae05-406b7befb874" targetNamespace="http://schemas.microsoft.com/office/2006/metadata/properties" ma:root="true" ma:fieldsID="4dd2f3205bb2560be77888c070233273" ns2:_="">
    <xsd:import namespace="7c8d08c6-e58e-459c-ae05-406b7befb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08c6-e58e-459c-ae05-406b7befb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F4D5C-6D1A-4D9C-93D0-FFF746EA627C}">
  <ds:schemaRefs>
    <ds:schemaRef ds:uri="7c8d08c6-e58e-459c-ae05-406b7befb874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4A5D19-BEFF-4BD1-888C-007328AA0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d08c6-e58e-459c-ae05-406b7befb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739D92-2536-4B42-91D4-6A9A99AB8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638</Words>
  <Application>Microsoft Office PowerPoint</Application>
  <PresentationFormat>On-screen Show (4:3)</PresentationFormat>
  <Paragraphs>190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Garamond</vt:lpstr>
      <vt:lpstr>Symbol</vt:lpstr>
      <vt:lpstr>Verdana</vt:lpstr>
      <vt:lpstr>Light Blue Facets</vt:lpstr>
      <vt:lpstr>Log on @ Lunch Cybersecurity Awareness Month </vt:lpstr>
      <vt:lpstr>Agenda</vt:lpstr>
      <vt:lpstr>Phishing</vt:lpstr>
      <vt:lpstr>How to spot a Phishing email?</vt:lpstr>
      <vt:lpstr>PowerPoint Presentation</vt:lpstr>
      <vt:lpstr>Strong Passwords</vt:lpstr>
      <vt:lpstr>PowerPoint Presentation</vt:lpstr>
      <vt:lpstr>How to spot a Phishing email?</vt:lpstr>
      <vt:lpstr>PowerPoint Presentation</vt:lpstr>
      <vt:lpstr>PowerPoint Presentation</vt:lpstr>
      <vt:lpstr>PowerPoint Presentation</vt:lpstr>
      <vt:lpstr>How to spot a Phishing email?</vt:lpstr>
      <vt:lpstr>PowerPoint Presentation</vt:lpstr>
      <vt:lpstr>PowerPoint Presentation</vt:lpstr>
      <vt:lpstr>PowerPoint Presentation</vt:lpstr>
      <vt:lpstr>How to spot a Phishing email?</vt:lpstr>
      <vt:lpstr>How to spot a Phishing email?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spot a Phishing email?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dangerous Phishing Emails</vt:lpstr>
      <vt:lpstr>Most dangerous Phishing Emails</vt:lpstr>
      <vt:lpstr>PowerPoint Presentation</vt:lpstr>
      <vt:lpstr>Strong Passwords</vt:lpstr>
      <vt:lpstr>Hard to Guess Passwords</vt:lpstr>
      <vt:lpstr>Change you Password</vt:lpstr>
      <vt:lpstr>Don’t use your BLUE password elsewhere</vt:lpstr>
      <vt:lpstr>Not Using a Password Vault</vt:lpstr>
      <vt:lpstr>Password Vault</vt:lpstr>
      <vt:lpstr>Password Vault</vt:lpstr>
      <vt:lpstr>Password Vault</vt:lpstr>
      <vt:lpstr>PowerPoint Presentation</vt:lpstr>
      <vt:lpstr>What is DoIT Doing?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IAM Governance</dc:title>
  <dc:creator>Heather Gowrie</dc:creator>
  <cp:lastModifiedBy>Wilson, Cherlyn J</cp:lastModifiedBy>
  <cp:revision>105</cp:revision>
  <cp:lastPrinted>2017-08-23T19:56:27Z</cp:lastPrinted>
  <dcterms:created xsi:type="dcterms:W3CDTF">2019-10-19T15:09:06Z</dcterms:created>
  <dcterms:modified xsi:type="dcterms:W3CDTF">2021-10-20T19:17:17Z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0x0101003A660ABE328F0F4F8A0EC2EECAFA1E07</vt:lpwstr>
  </property>
</Properties>
</file>